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leatherman\AppData\Local\Microsoft\Windows\Temporary%20Internet%20Files\Content.Outlook\WP7RM976\Book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MABEL\Programs\Institutions\BFAD\Data\Calendar%20Year%202012%20(Fiscal%20Year%202013)\Budget%20Authority\051%20BA%20Indexed%20Historical%20Build-downs%2020120311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mabel\programs\Institutions\BFAD\Data\Calendar%20Year%202012%20(Fiscal%20Year%202013)\Budget%20Authority\050%20&amp;%20150%20Post-77%20BA%202012022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MABEL\Programs\Institutions\BFAD\Data\Calendar%20Year%202012%20(Fiscal%20Year%202013)\Budget%20Authority\051%20BA%20Cold%20War%20Build-down%20by%20title%202012031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8864482511699002E-2"/>
          <c:y val="0.10671033286418263"/>
          <c:w val="0.89613545142990059"/>
          <c:h val="0.78466454025128529"/>
        </c:manualLayout>
      </c:layout>
      <c:lineChart>
        <c:grouping val="standard"/>
        <c:ser>
          <c:idx val="0"/>
          <c:order val="0"/>
          <c:tx>
            <c:strRef>
              <c:f>[Book2.xlsx]Sheet2!$A$47</c:f>
              <c:strCache>
                <c:ptCount val="1"/>
                <c:pt idx="0">
                  <c:v>Ryan 050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[Book2.xlsx]Sheet2!$C$2:$M$2</c:f>
              <c:strCache>
                <c:ptCount val="11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FY15</c:v>
                </c:pt>
                <c:pt idx="4">
                  <c:v>FY16</c:v>
                </c:pt>
                <c:pt idx="5">
                  <c:v>FY17</c:v>
                </c:pt>
                <c:pt idx="6">
                  <c:v>FY18</c:v>
                </c:pt>
                <c:pt idx="7">
                  <c:v>FY19</c:v>
                </c:pt>
                <c:pt idx="8">
                  <c:v>FY20</c:v>
                </c:pt>
                <c:pt idx="9">
                  <c:v>FY21</c:v>
                </c:pt>
                <c:pt idx="10">
                  <c:v>FY22</c:v>
                </c:pt>
              </c:strCache>
            </c:strRef>
          </c:cat>
          <c:val>
            <c:numRef>
              <c:f>[Book2.xlsx]Sheet2!$C$47:$M$47</c:f>
              <c:numCache>
                <c:formatCode>General</c:formatCode>
                <c:ptCount val="11"/>
                <c:pt idx="0">
                  <c:v>554.20000000000005</c:v>
                </c:pt>
                <c:pt idx="1">
                  <c:v>546.44206255308939</c:v>
                </c:pt>
                <c:pt idx="2">
                  <c:v>550.69444073474654</c:v>
                </c:pt>
                <c:pt idx="3">
                  <c:v>554.94317994506821</c:v>
                </c:pt>
                <c:pt idx="4">
                  <c:v>558.26496687645545</c:v>
                </c:pt>
                <c:pt idx="5">
                  <c:v>561.30091340771742</c:v>
                </c:pt>
                <c:pt idx="6">
                  <c:v>564.69454716446421</c:v>
                </c:pt>
                <c:pt idx="7">
                  <c:v>568.79944656461873</c:v>
                </c:pt>
                <c:pt idx="8">
                  <c:v>573.29629249933919</c:v>
                </c:pt>
                <c:pt idx="9">
                  <c:v>577.75398061732426</c:v>
                </c:pt>
                <c:pt idx="10">
                  <c:v>582.39516918246261</c:v>
                </c:pt>
              </c:numCache>
            </c:numRef>
          </c:val>
        </c:ser>
        <c:ser>
          <c:idx val="1"/>
          <c:order val="1"/>
          <c:tx>
            <c:strRef>
              <c:f>[Book2.xlsx]Sheet2!$A$48</c:f>
              <c:strCache>
                <c:ptCount val="1"/>
                <c:pt idx="0">
                  <c:v>PB 050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[Book2.xlsx]Sheet2!$C$2:$M$2</c:f>
              <c:strCache>
                <c:ptCount val="11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FY15</c:v>
                </c:pt>
                <c:pt idx="4">
                  <c:v>FY16</c:v>
                </c:pt>
                <c:pt idx="5">
                  <c:v>FY17</c:v>
                </c:pt>
                <c:pt idx="6">
                  <c:v>FY18</c:v>
                </c:pt>
                <c:pt idx="7">
                  <c:v>FY19</c:v>
                </c:pt>
                <c:pt idx="8">
                  <c:v>FY20</c:v>
                </c:pt>
                <c:pt idx="9">
                  <c:v>FY21</c:v>
                </c:pt>
                <c:pt idx="10">
                  <c:v>FY22</c:v>
                </c:pt>
              </c:strCache>
            </c:strRef>
          </c:cat>
          <c:val>
            <c:numRef>
              <c:f>[Book2.xlsx]Sheet2!$C$48:$M$48</c:f>
              <c:numCache>
                <c:formatCode>General</c:formatCode>
                <c:ptCount val="11"/>
                <c:pt idx="0">
                  <c:v>554.69900000000052</c:v>
                </c:pt>
                <c:pt idx="1">
                  <c:v>542.75409618828496</c:v>
                </c:pt>
                <c:pt idx="2">
                  <c:v>542.52923946457156</c:v>
                </c:pt>
                <c:pt idx="3">
                  <c:v>546.25420229043948</c:v>
                </c:pt>
                <c:pt idx="4">
                  <c:v>546.02200118282269</c:v>
                </c:pt>
                <c:pt idx="5">
                  <c:v>546.1611529896918</c:v>
                </c:pt>
                <c:pt idx="6">
                  <c:v>546.282044302803</c:v>
                </c:pt>
                <c:pt idx="7">
                  <c:v>547.31804057972101</c:v>
                </c:pt>
                <c:pt idx="8">
                  <c:v>548.28814580282892</c:v>
                </c:pt>
                <c:pt idx="9">
                  <c:v>548.72710465810655</c:v>
                </c:pt>
                <c:pt idx="10">
                  <c:v>552.3847964157444</c:v>
                </c:pt>
              </c:numCache>
            </c:numRef>
          </c:val>
        </c:ser>
        <c:ser>
          <c:idx val="2"/>
          <c:order val="2"/>
          <c:tx>
            <c:strRef>
              <c:f>[Book2.xlsx]Sheet2!$A$49</c:f>
              <c:strCache>
                <c:ptCount val="1"/>
                <c:pt idx="0">
                  <c:v>BCA</c:v>
                </c:pt>
              </c:strCache>
            </c:strRef>
          </c:tx>
          <c:spPr>
            <a:ln w="19050">
              <a:solidFill>
                <a:schemeClr val="accent6"/>
              </a:solidFill>
            </a:ln>
          </c:spPr>
          <c:marker>
            <c:symbol val="none"/>
          </c:marker>
          <c:cat>
            <c:strRef>
              <c:f>[Book2.xlsx]Sheet2!$C$2:$M$2</c:f>
              <c:strCache>
                <c:ptCount val="11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FY15</c:v>
                </c:pt>
                <c:pt idx="4">
                  <c:v>FY16</c:v>
                </c:pt>
                <c:pt idx="5">
                  <c:v>FY17</c:v>
                </c:pt>
                <c:pt idx="6">
                  <c:v>FY18</c:v>
                </c:pt>
                <c:pt idx="7">
                  <c:v>FY19</c:v>
                </c:pt>
                <c:pt idx="8">
                  <c:v>FY20</c:v>
                </c:pt>
                <c:pt idx="9">
                  <c:v>FY21</c:v>
                </c:pt>
                <c:pt idx="10">
                  <c:v>FY22</c:v>
                </c:pt>
              </c:strCache>
            </c:strRef>
          </c:cat>
          <c:val>
            <c:numRef>
              <c:f>[Book2.xlsx]Sheet2!$C$49:$M$49</c:f>
              <c:numCache>
                <c:formatCode>General</c:formatCode>
                <c:ptCount val="11"/>
                <c:pt idx="0">
                  <c:v>554.20000000000005</c:v>
                </c:pt>
                <c:pt idx="1">
                  <c:v>538.25972605806805</c:v>
                </c:pt>
                <c:pt idx="2">
                  <c:v>540.20132153937811</c:v>
                </c:pt>
                <c:pt idx="3">
                  <c:v>541.26803351526564</c:v>
                </c:pt>
                <c:pt idx="4">
                  <c:v>541.64937933027613</c:v>
                </c:pt>
                <c:pt idx="5">
                  <c:v>542.80861975176742</c:v>
                </c:pt>
                <c:pt idx="6">
                  <c:v>543.426128216042</c:v>
                </c:pt>
                <c:pt idx="7">
                  <c:v>543.90012276281288</c:v>
                </c:pt>
                <c:pt idx="8">
                  <c:v>545.2546260183932</c:v>
                </c:pt>
                <c:pt idx="9">
                  <c:v>546.52403571908974</c:v>
                </c:pt>
              </c:numCache>
            </c:numRef>
          </c:val>
        </c:ser>
        <c:ser>
          <c:idx val="3"/>
          <c:order val="3"/>
          <c:tx>
            <c:strRef>
              <c:f>[Book2.xlsx]Sheet2!$A$50</c:f>
              <c:strCache>
                <c:ptCount val="1"/>
                <c:pt idx="0">
                  <c:v>after sequester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[Book2.xlsx]Sheet2!$C$2:$M$2</c:f>
              <c:strCache>
                <c:ptCount val="11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FY15</c:v>
                </c:pt>
                <c:pt idx="4">
                  <c:v>FY16</c:v>
                </c:pt>
                <c:pt idx="5">
                  <c:v>FY17</c:v>
                </c:pt>
                <c:pt idx="6">
                  <c:v>FY18</c:v>
                </c:pt>
                <c:pt idx="7">
                  <c:v>FY19</c:v>
                </c:pt>
                <c:pt idx="8">
                  <c:v>FY20</c:v>
                </c:pt>
                <c:pt idx="9">
                  <c:v>FY21</c:v>
                </c:pt>
                <c:pt idx="10">
                  <c:v>FY22</c:v>
                </c:pt>
              </c:strCache>
            </c:strRef>
          </c:cat>
          <c:val>
            <c:numRef>
              <c:f>[Book2.xlsx]Sheet2!$C$50:$M$50</c:f>
              <c:numCache>
                <c:formatCode>General</c:formatCode>
                <c:ptCount val="11"/>
                <c:pt idx="0">
                  <c:v>554.20000000000005</c:v>
                </c:pt>
                <c:pt idx="1">
                  <c:v>484.95623999953324</c:v>
                </c:pt>
                <c:pt idx="2">
                  <c:v>487.66771460478338</c:v>
                </c:pt>
                <c:pt idx="3">
                  <c:v>489.56067914747325</c:v>
                </c:pt>
                <c:pt idx="4">
                  <c:v>490.89204494485415</c:v>
                </c:pt>
                <c:pt idx="5">
                  <c:v>493.06342980265197</c:v>
                </c:pt>
                <c:pt idx="6">
                  <c:v>494.69801751514399</c:v>
                </c:pt>
                <c:pt idx="7">
                  <c:v>496.1587597144603</c:v>
                </c:pt>
                <c:pt idx="8">
                  <c:v>498.45793136948134</c:v>
                </c:pt>
                <c:pt idx="9">
                  <c:v>500.63808135366872</c:v>
                </c:pt>
              </c:numCache>
            </c:numRef>
          </c:val>
        </c:ser>
        <c:marker val="1"/>
        <c:axId val="112147456"/>
        <c:axId val="112153344"/>
      </c:lineChart>
      <c:catAx>
        <c:axId val="112147456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12153344"/>
        <c:crosses val="autoZero"/>
        <c:auto val="1"/>
        <c:lblAlgn val="ctr"/>
        <c:lblOffset val="100"/>
      </c:catAx>
      <c:valAx>
        <c:axId val="112153344"/>
        <c:scaling>
          <c:orientation val="minMax"/>
          <c:max val="600"/>
          <c:min val="450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ajorGridlines>
        <c:numFmt formatCode="&quot;$&quot;#,##0" sourceLinked="0"/>
        <c:tickLblPos val="nextTo"/>
        <c:txPr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12147456"/>
        <c:crosses val="autoZero"/>
        <c:crossBetween val="between"/>
      </c:valAx>
    </c:plotArea>
    <c:plotVisOnly val="1"/>
    <c:dispBlanksAs val="gap"/>
  </c:chart>
  <c:spPr>
    <a:solidFill>
      <a:schemeClr val="bg1"/>
    </a:solidFill>
    <a:ln w="25400">
      <a:solidFill>
        <a:schemeClr val="tx1">
          <a:lumMod val="50000"/>
          <a:lumOff val="50000"/>
        </a:schemeClr>
      </a:solidFill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8914041994750748E-2"/>
          <c:y val="0.16734749065457741"/>
          <c:w val="0.85030876348789763"/>
          <c:h val="0.75589895013123365"/>
        </c:manualLayout>
      </c:layout>
      <c:lineChart>
        <c:grouping val="standard"/>
        <c:ser>
          <c:idx val="0"/>
          <c:order val="0"/>
          <c:tx>
            <c:strRef>
              <c:f>Builddowns!$C$19</c:f>
              <c:strCache>
                <c:ptCount val="1"/>
                <c:pt idx="0">
                  <c:v>Korea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Builddowns!$D$18:$N$18</c:f>
              <c:strCache>
                <c:ptCount val="11"/>
                <c:pt idx="0">
                  <c:v>Year0</c:v>
                </c:pt>
                <c:pt idx="1">
                  <c:v>Year1</c:v>
                </c:pt>
                <c:pt idx="2">
                  <c:v>Year2</c:v>
                </c:pt>
                <c:pt idx="3">
                  <c:v>Year3</c:v>
                </c:pt>
                <c:pt idx="4">
                  <c:v>Year4</c:v>
                </c:pt>
                <c:pt idx="5">
                  <c:v>Year5</c:v>
                </c:pt>
                <c:pt idx="6">
                  <c:v>Year6</c:v>
                </c:pt>
                <c:pt idx="7">
                  <c:v>Year7</c:v>
                </c:pt>
                <c:pt idx="8">
                  <c:v>Year8</c:v>
                </c:pt>
                <c:pt idx="9">
                  <c:v>Year9</c:v>
                </c:pt>
                <c:pt idx="10">
                  <c:v>Year10</c:v>
                </c:pt>
              </c:strCache>
            </c:strRef>
          </c:cat>
          <c:val>
            <c:numRef>
              <c:f>Builddowns!$D$19:$N$19</c:f>
              <c:numCache>
                <c:formatCode>General</c:formatCode>
                <c:ptCount val="11"/>
                <c:pt idx="0">
                  <c:v>1</c:v>
                </c:pt>
                <c:pt idx="1">
                  <c:v>0.83507087950880299</c:v>
                </c:pt>
                <c:pt idx="2">
                  <c:v>0.63947516639034163</c:v>
                </c:pt>
                <c:pt idx="3">
                  <c:v>0.57093900475174331</c:v>
                </c:pt>
                <c:pt idx="4">
                  <c:v>0.57726778730594319</c:v>
                </c:pt>
                <c:pt idx="5">
                  <c:v>0.60349994843684363</c:v>
                </c:pt>
                <c:pt idx="6">
                  <c:v>0.60056640144694062</c:v>
                </c:pt>
                <c:pt idx="7">
                  <c:v>0.62500416471652154</c:v>
                </c:pt>
                <c:pt idx="8">
                  <c:v>0.60513727698934661</c:v>
                </c:pt>
                <c:pt idx="9">
                  <c:v>0.60724740002697164</c:v>
                </c:pt>
                <c:pt idx="10">
                  <c:v>0.69067976106426354</c:v>
                </c:pt>
              </c:numCache>
            </c:numRef>
          </c:val>
        </c:ser>
        <c:ser>
          <c:idx val="1"/>
          <c:order val="1"/>
          <c:tx>
            <c:strRef>
              <c:f>Builddowns!$C$20</c:f>
              <c:strCache>
                <c:ptCount val="1"/>
                <c:pt idx="0">
                  <c:v>Vietnam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strRef>
              <c:f>Builddowns!$D$18:$N$18</c:f>
              <c:strCache>
                <c:ptCount val="11"/>
                <c:pt idx="0">
                  <c:v>Year0</c:v>
                </c:pt>
                <c:pt idx="1">
                  <c:v>Year1</c:v>
                </c:pt>
                <c:pt idx="2">
                  <c:v>Year2</c:v>
                </c:pt>
                <c:pt idx="3">
                  <c:v>Year3</c:v>
                </c:pt>
                <c:pt idx="4">
                  <c:v>Year4</c:v>
                </c:pt>
                <c:pt idx="5">
                  <c:v>Year5</c:v>
                </c:pt>
                <c:pt idx="6">
                  <c:v>Year6</c:v>
                </c:pt>
                <c:pt idx="7">
                  <c:v>Year7</c:v>
                </c:pt>
                <c:pt idx="8">
                  <c:v>Year8</c:v>
                </c:pt>
                <c:pt idx="9">
                  <c:v>Year9</c:v>
                </c:pt>
                <c:pt idx="10">
                  <c:v>Year10</c:v>
                </c:pt>
              </c:strCache>
            </c:strRef>
          </c:cat>
          <c:val>
            <c:numRef>
              <c:f>Builddowns!$D$20:$N$20</c:f>
              <c:numCache>
                <c:formatCode>General</c:formatCode>
                <c:ptCount val="11"/>
                <c:pt idx="0">
                  <c:v>1</c:v>
                </c:pt>
                <c:pt idx="1">
                  <c:v>0.97055701197765576</c:v>
                </c:pt>
                <c:pt idx="2">
                  <c:v>0.88743411362562652</c:v>
                </c:pt>
                <c:pt idx="3">
                  <c:v>0.80291428518494457</c:v>
                </c:pt>
                <c:pt idx="4">
                  <c:v>0.77668571852044144</c:v>
                </c:pt>
                <c:pt idx="5">
                  <c:v>0.73791442413687791</c:v>
                </c:pt>
                <c:pt idx="6">
                  <c:v>0.7066854406165779</c:v>
                </c:pt>
                <c:pt idx="7">
                  <c:v>0.68790469750164462</c:v>
                </c:pt>
                <c:pt idx="8">
                  <c:v>0.69596020416670534</c:v>
                </c:pt>
                <c:pt idx="9">
                  <c:v>0.73714555678039229</c:v>
                </c:pt>
                <c:pt idx="10">
                  <c:v>0.72483441561449347</c:v>
                </c:pt>
              </c:numCache>
            </c:numRef>
          </c:val>
        </c:ser>
        <c:ser>
          <c:idx val="2"/>
          <c:order val="2"/>
          <c:tx>
            <c:strRef>
              <c:f>Builddowns!$C$21</c:f>
              <c:strCache>
                <c:ptCount val="1"/>
                <c:pt idx="0">
                  <c:v>Cold War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Builddowns!$D$18:$N$18</c:f>
              <c:strCache>
                <c:ptCount val="11"/>
                <c:pt idx="0">
                  <c:v>Year0</c:v>
                </c:pt>
                <c:pt idx="1">
                  <c:v>Year1</c:v>
                </c:pt>
                <c:pt idx="2">
                  <c:v>Year2</c:v>
                </c:pt>
                <c:pt idx="3">
                  <c:v>Year3</c:v>
                </c:pt>
                <c:pt idx="4">
                  <c:v>Year4</c:v>
                </c:pt>
                <c:pt idx="5">
                  <c:v>Year5</c:v>
                </c:pt>
                <c:pt idx="6">
                  <c:v>Year6</c:v>
                </c:pt>
                <c:pt idx="7">
                  <c:v>Year7</c:v>
                </c:pt>
                <c:pt idx="8">
                  <c:v>Year8</c:v>
                </c:pt>
                <c:pt idx="9">
                  <c:v>Year9</c:v>
                </c:pt>
                <c:pt idx="10">
                  <c:v>Year10</c:v>
                </c:pt>
              </c:strCache>
            </c:strRef>
          </c:cat>
          <c:val>
            <c:numRef>
              <c:f>Builddowns!$D$21:$N$21</c:f>
              <c:numCache>
                <c:formatCode>General</c:formatCode>
                <c:ptCount val="11"/>
                <c:pt idx="0">
                  <c:v>1</c:v>
                </c:pt>
                <c:pt idx="1">
                  <c:v>0.96231505777128012</c:v>
                </c:pt>
                <c:pt idx="2">
                  <c:v>0.93281222523730856</c:v>
                </c:pt>
                <c:pt idx="3">
                  <c:v>0.9136516759015666</c:v>
                </c:pt>
                <c:pt idx="4">
                  <c:v>0.90268358026777151</c:v>
                </c:pt>
                <c:pt idx="5">
                  <c:v>0.88414884336759592</c:v>
                </c:pt>
                <c:pt idx="6">
                  <c:v>0.80421207973160624</c:v>
                </c:pt>
                <c:pt idx="7">
                  <c:v>0.79757639911317368</c:v>
                </c:pt>
                <c:pt idx="8">
                  <c:v>0.75053875037497064</c:v>
                </c:pt>
                <c:pt idx="9">
                  <c:v>0.6916072173586244</c:v>
                </c:pt>
                <c:pt idx="10">
                  <c:v>0.68795233481482498</c:v>
                </c:pt>
              </c:numCache>
            </c:numRef>
          </c:val>
        </c:ser>
        <c:ser>
          <c:idx val="3"/>
          <c:order val="3"/>
          <c:tx>
            <c:strRef>
              <c:f>Builddowns!$C$22</c:f>
              <c:strCache>
                <c:ptCount val="1"/>
                <c:pt idx="0">
                  <c:v>Admin's Plan</c:v>
                </c:pt>
              </c:strCache>
            </c:strRef>
          </c:tx>
          <c:spPr>
            <a:ln w="19050">
              <a:solidFill>
                <a:schemeClr val="accent6">
                  <a:lumMod val="50000"/>
                </a:schemeClr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chemeClr val="accent1">
                    <a:lumMod val="50000"/>
                  </a:schemeClr>
                </a:solidFill>
                <a:ln>
                  <a:solidFill>
                    <a:schemeClr val="accent6">
                      <a:lumMod val="50000"/>
                    </a:schemeClr>
                  </a:solidFill>
                </a:ln>
              </c:spPr>
            </c:marker>
          </c:dPt>
          <c:cat>
            <c:strRef>
              <c:f>Builddowns!$D$18:$N$18</c:f>
              <c:strCache>
                <c:ptCount val="11"/>
                <c:pt idx="0">
                  <c:v>Year0</c:v>
                </c:pt>
                <c:pt idx="1">
                  <c:v>Year1</c:v>
                </c:pt>
                <c:pt idx="2">
                  <c:v>Year2</c:v>
                </c:pt>
                <c:pt idx="3">
                  <c:v>Year3</c:v>
                </c:pt>
                <c:pt idx="4">
                  <c:v>Year4</c:v>
                </c:pt>
                <c:pt idx="5">
                  <c:v>Year5</c:v>
                </c:pt>
                <c:pt idx="6">
                  <c:v>Year6</c:v>
                </c:pt>
                <c:pt idx="7">
                  <c:v>Year7</c:v>
                </c:pt>
                <c:pt idx="8">
                  <c:v>Year8</c:v>
                </c:pt>
                <c:pt idx="9">
                  <c:v>Year9</c:v>
                </c:pt>
                <c:pt idx="10">
                  <c:v>Year10</c:v>
                </c:pt>
              </c:strCache>
            </c:strRef>
          </c:cat>
          <c:val>
            <c:numRef>
              <c:f>Builddowns!$D$22:$N$22</c:f>
              <c:numCache>
                <c:formatCode>General</c:formatCode>
                <c:ptCount val="11"/>
                <c:pt idx="0">
                  <c:v>1</c:v>
                </c:pt>
                <c:pt idx="1">
                  <c:v>0.98855205842247651</c:v>
                </c:pt>
                <c:pt idx="2">
                  <c:v>0.95876514122777767</c:v>
                </c:pt>
                <c:pt idx="3">
                  <c:v>0.95612617209247364</c:v>
                </c:pt>
                <c:pt idx="4">
                  <c:v>0.95723142834468122</c:v>
                </c:pt>
                <c:pt idx="5">
                  <c:v>0.95302885756928346</c:v>
                </c:pt>
                <c:pt idx="6">
                  <c:v>0.94836050567236685</c:v>
                </c:pt>
                <c:pt idx="7">
                  <c:v>0.94331798633688613</c:v>
                </c:pt>
                <c:pt idx="8">
                  <c:v>0.93833764079361437</c:v>
                </c:pt>
                <c:pt idx="9">
                  <c:v>0.93276680820255253</c:v>
                </c:pt>
                <c:pt idx="10">
                  <c:v>0.92813511052365882</c:v>
                </c:pt>
              </c:numCache>
            </c:numRef>
          </c:val>
        </c:ser>
        <c:ser>
          <c:idx val="4"/>
          <c:order val="4"/>
          <c:tx>
            <c:strRef>
              <c:f>Builddowns!$C$24</c:f>
              <c:strCache>
                <c:ptCount val="1"/>
              </c:strCache>
            </c:strRef>
          </c:tx>
          <c:spPr>
            <a:ln w="19050">
              <a:solidFill>
                <a:schemeClr val="tx2">
                  <a:lumMod val="50000"/>
                </a:schemeClr>
              </a:solidFill>
            </a:ln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tx2">
                    <a:lumMod val="50000"/>
                  </a:schemeClr>
                </a:solidFill>
                <a:ln w="19050">
                  <a:noFill/>
                </a:ln>
              </c:spPr>
            </c:marker>
          </c:dPt>
          <c:cat>
            <c:strRef>
              <c:f>Builddowns!$D$18:$N$18</c:f>
              <c:strCache>
                <c:ptCount val="11"/>
                <c:pt idx="0">
                  <c:v>Year0</c:v>
                </c:pt>
                <c:pt idx="1">
                  <c:v>Year1</c:v>
                </c:pt>
                <c:pt idx="2">
                  <c:v>Year2</c:v>
                </c:pt>
                <c:pt idx="3">
                  <c:v>Year3</c:v>
                </c:pt>
                <c:pt idx="4">
                  <c:v>Year4</c:v>
                </c:pt>
                <c:pt idx="5">
                  <c:v>Year5</c:v>
                </c:pt>
                <c:pt idx="6">
                  <c:v>Year6</c:v>
                </c:pt>
                <c:pt idx="7">
                  <c:v>Year7</c:v>
                </c:pt>
                <c:pt idx="8">
                  <c:v>Year8</c:v>
                </c:pt>
                <c:pt idx="9">
                  <c:v>Year9</c:v>
                </c:pt>
                <c:pt idx="10">
                  <c:v>Year10</c:v>
                </c:pt>
              </c:strCache>
            </c:strRef>
          </c:cat>
          <c:val>
            <c:numRef>
              <c:f>Builddowns!$D$24:$N$24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marker val="1"/>
        <c:axId val="63892096"/>
        <c:axId val="112177536"/>
      </c:lineChart>
      <c:catAx>
        <c:axId val="6389209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2177536"/>
        <c:crosses val="autoZero"/>
        <c:auto val="1"/>
        <c:lblAlgn val="ctr"/>
        <c:lblOffset val="100"/>
      </c:catAx>
      <c:valAx>
        <c:axId val="112177536"/>
        <c:scaling>
          <c:orientation val="minMax"/>
          <c:max val="1.1000000000000001"/>
          <c:min val="0.4"/>
        </c:scaling>
        <c:axPos val="l"/>
        <c:majorGridlines>
          <c:spPr>
            <a:ln w="190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c:spPr>
        </c:majorGridlines>
        <c:numFmt formatCode="0%" sourceLinked="0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3892096"/>
        <c:crosses val="autoZero"/>
        <c:crossBetween val="midCat"/>
      </c:valAx>
    </c:plotArea>
    <c:plotVisOnly val="1"/>
    <c:dispBlanksAs val="gap"/>
  </c:chart>
  <c:spPr>
    <a:solidFill>
      <a:schemeClr val="bg1"/>
    </a:solidFill>
    <a:ln w="28575">
      <a:solidFill>
        <a:schemeClr val="bg1">
          <a:lumMod val="50000"/>
        </a:schemeClr>
      </a:solidFill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7"/>
  <c:chart>
    <c:title>
      <c:tx>
        <c:rich>
          <a:bodyPr/>
          <a:lstStyle/>
          <a:p>
            <a: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Post-Cold War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U.S. Defense Build-Down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(Budget Authority)</a:t>
            </a:r>
          </a:p>
          <a:p>
            <a: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en-US" sz="110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Constant 2013 Dollars (Thousands)</a:t>
            </a:r>
          </a:p>
        </c:rich>
      </c:tx>
      <c:layout>
        <c:manualLayout>
          <c:xMode val="edge"/>
          <c:yMode val="edge"/>
          <c:x val="1.0020657140079712E-2"/>
          <c:y val="2.0385946074922494E-2"/>
        </c:manualLayout>
      </c:layout>
    </c:title>
    <c:plotArea>
      <c:layout>
        <c:manualLayout>
          <c:layoutTarget val="inner"/>
          <c:xMode val="edge"/>
          <c:yMode val="edge"/>
          <c:x val="8.7593929231068346E-2"/>
          <c:y val="0.12238845144356959"/>
          <c:w val="0.89543076212695516"/>
          <c:h val="0.78912053606935495"/>
        </c:manualLayout>
      </c:layout>
      <c:barChart>
        <c:barDir val="col"/>
        <c:grouping val="clustered"/>
        <c:ser>
          <c:idx val="2"/>
          <c:order val="0"/>
          <c:tx>
            <c:strRef>
              <c:f>'Cold War Focus'!$A$9</c:f>
              <c:strCache>
                <c:ptCount val="1"/>
                <c:pt idx="0">
                  <c:v>National Defense</c:v>
                </c:pt>
              </c:strCache>
            </c:strRef>
          </c:tx>
          <c:dLbls>
            <c:numFmt formatCode="&quot;$&quot;#,##0" sourceLinked="0"/>
            <c:txPr>
              <a:bodyPr/>
              <a:lstStyle/>
              <a:p>
                <a:pPr>
                  <a:defRPr sz="8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'Cold War Focus'!$J$4:$W$4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Focus'!$J$11:$W$11</c:f>
              <c:numCache>
                <c:formatCode>General</c:formatCode>
                <c:ptCount val="14"/>
                <c:pt idx="0">
                  <c:v>602630.969156957</c:v>
                </c:pt>
                <c:pt idx="1">
                  <c:v>581797.50236008037</c:v>
                </c:pt>
                <c:pt idx="2">
                  <c:v>568183.64756541909</c:v>
                </c:pt>
                <c:pt idx="3">
                  <c:v>570627.95546823845</c:v>
                </c:pt>
                <c:pt idx="4">
                  <c:v>567192.88832487341</c:v>
                </c:pt>
                <c:pt idx="5">
                  <c:v>557637.93067324045</c:v>
                </c:pt>
                <c:pt idx="6">
                  <c:v>503869.09133421007</c:v>
                </c:pt>
                <c:pt idx="7">
                  <c:v>505803.21355737513</c:v>
                </c:pt>
                <c:pt idx="8">
                  <c:v>476414.54132348759</c:v>
                </c:pt>
                <c:pt idx="9">
                  <c:v>440315.99663771433</c:v>
                </c:pt>
                <c:pt idx="10">
                  <c:v>438865.8793650798</c:v>
                </c:pt>
                <c:pt idx="11">
                  <c:v>424410.42158696277</c:v>
                </c:pt>
                <c:pt idx="12">
                  <c:v>422942.69567496725</c:v>
                </c:pt>
                <c:pt idx="13">
                  <c:v>417484.28132662276</c:v>
                </c:pt>
              </c:numCache>
            </c:numRef>
          </c:val>
        </c:ser>
        <c:ser>
          <c:idx val="0"/>
          <c:order val="1"/>
          <c:tx>
            <c:strRef>
              <c:f>'Cold War Focus'!$A$5</c:f>
              <c:strCache>
                <c:ptCount val="1"/>
                <c:pt idx="0">
                  <c:v>International Affairs</c:v>
                </c:pt>
              </c:strCache>
            </c:strRef>
          </c:tx>
          <c:dLbls>
            <c:numFmt formatCode="&quot;$&quot;#,##0" sourceLinked="0"/>
            <c:txPr>
              <a:bodyPr/>
              <a:lstStyle/>
              <a:p>
                <a:pPr>
                  <a:defRPr sz="8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'Cold War Focus'!$J$4:$W$4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Focus'!$J$7:$W$7</c:f>
              <c:numCache>
                <c:formatCode>General</c:formatCode>
                <c:ptCount val="14"/>
                <c:pt idx="0">
                  <c:v>54272.299557973485</c:v>
                </c:pt>
                <c:pt idx="1">
                  <c:v>33185.783721314176</c:v>
                </c:pt>
                <c:pt idx="2">
                  <c:v>35967.084354607679</c:v>
                </c:pt>
                <c:pt idx="3">
                  <c:v>31819.504219733008</c:v>
                </c:pt>
                <c:pt idx="4">
                  <c:v>30775.162577593856</c:v>
                </c:pt>
                <c:pt idx="5">
                  <c:v>32609.561126274959</c:v>
                </c:pt>
                <c:pt idx="6">
                  <c:v>37748.915770609325</c:v>
                </c:pt>
                <c:pt idx="7">
                  <c:v>33770.45759134688</c:v>
                </c:pt>
                <c:pt idx="8">
                  <c:v>49914.172171018945</c:v>
                </c:pt>
                <c:pt idx="9">
                  <c:v>26850.918154387717</c:v>
                </c:pt>
                <c:pt idx="10">
                  <c:v>37808.201833740837</c:v>
                </c:pt>
                <c:pt idx="11">
                  <c:v>23698.032466754517</c:v>
                </c:pt>
                <c:pt idx="12">
                  <c:v>20631.852316715511</c:v>
                </c:pt>
                <c:pt idx="13">
                  <c:v>20681.496739636703</c:v>
                </c:pt>
              </c:numCache>
            </c:numRef>
          </c:val>
        </c:ser>
        <c:axId val="113398912"/>
        <c:axId val="113400448"/>
      </c:barChart>
      <c:catAx>
        <c:axId val="11339891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113400448"/>
        <c:crosses val="autoZero"/>
        <c:auto val="1"/>
        <c:lblAlgn val="ctr"/>
        <c:lblOffset val="100"/>
        <c:tickLblSkip val="1"/>
        <c:tickMarkSkip val="1"/>
      </c:catAx>
      <c:valAx>
        <c:axId val="113400448"/>
        <c:scaling>
          <c:orientation val="minMax"/>
        </c:scaling>
        <c:axPos val="l"/>
        <c:majorGridlines>
          <c:spPr>
            <a:ln w="1905">
              <a:solidFill>
                <a:schemeClr val="bg1">
                  <a:lumMod val="50000"/>
                </a:schemeClr>
              </a:solidFill>
              <a:prstDash val="sysDot"/>
            </a:ln>
          </c:spPr>
        </c:majorGridlines>
        <c:numFmt formatCode="\$#,##0" sourceLinked="0"/>
        <c:tickLblPos val="nextTo"/>
        <c:txPr>
          <a:bodyPr rot="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113398912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9136968989987366"/>
          <c:y val="0.12184721228028322"/>
          <c:w val="0.18474761593428221"/>
          <c:h val="7.9184164479440072E-2"/>
        </c:manualLayout>
      </c:layout>
      <c:spPr>
        <a:solidFill>
          <a:schemeClr val="lt1"/>
        </a:solidFill>
        <a:ln>
          <a:solidFill>
            <a:schemeClr val="lt1">
              <a:shade val="50000"/>
            </a:schemeClr>
          </a:solidFill>
        </a:ln>
      </c:spPr>
      <c:txPr>
        <a:bodyPr/>
        <a:lstStyle/>
        <a:p>
          <a:pPr>
            <a:defRPr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</c:chart>
  <c:spPr>
    <a:ln w="28575">
      <a:solidFill>
        <a:schemeClr val="bg1">
          <a:lumMod val="50000"/>
        </a:schemeClr>
      </a:solidFill>
    </a:ln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>
              <a:defRPr sz="14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/>
                <a:cs typeface="Arial"/>
              </a:defRPr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Cold War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Builddown by Budget Title</a:t>
            </a:r>
          </a:p>
          <a:p>
            <a:pPr algn="l">
              <a:defRPr sz="14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/>
                <a:cs typeface="Arial"/>
              </a:defRPr>
            </a:pPr>
            <a:r>
              <a:rPr lang="en-US" sz="1100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as a share of FY85 (inflation adjusted)</a:t>
            </a:r>
            <a:endParaRPr lang="en-US" sz="1100" b="0" i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c:rich>
      </c:tx>
      <c:layout>
        <c:manualLayout>
          <c:xMode val="edge"/>
          <c:yMode val="edge"/>
          <c:x val="1.1096529600466637E-2"/>
          <c:y val="1.94319176012089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5.7672098240071183E-2"/>
          <c:y val="0.12705530642750373"/>
          <c:w val="0.91920122569825469"/>
          <c:h val="0.77410761154855812"/>
        </c:manualLayout>
      </c:layout>
      <c:lineChart>
        <c:grouping val="standard"/>
        <c:ser>
          <c:idx val="0"/>
          <c:order val="0"/>
          <c:tx>
            <c:strRef>
              <c:f>'Cold War Builddown'!$C$8</c:f>
              <c:strCache>
                <c:ptCount val="1"/>
                <c:pt idx="0">
                  <c:v>Military Personnel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'Cold War Builddown'!$AO$6:$BB$6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Builddown'!$D$34:$Q$34</c:f>
              <c:numCache>
                <c:formatCode>General</c:formatCode>
                <c:ptCount val="14"/>
                <c:pt idx="0">
                  <c:v>100</c:v>
                </c:pt>
                <c:pt idx="1">
                  <c:v>97.622243766624237</c:v>
                </c:pt>
                <c:pt idx="2">
                  <c:v>102.53809630347767</c:v>
                </c:pt>
                <c:pt idx="3">
                  <c:v>101.89487160364928</c:v>
                </c:pt>
                <c:pt idx="4">
                  <c:v>101.10560071593709</c:v>
                </c:pt>
                <c:pt idx="5">
                  <c:v>100.00124294627987</c:v>
                </c:pt>
                <c:pt idx="6">
                  <c:v>101.14972530887216</c:v>
                </c:pt>
                <c:pt idx="7">
                  <c:v>95.322793148879938</c:v>
                </c:pt>
                <c:pt idx="8">
                  <c:v>85.382951748825349</c:v>
                </c:pt>
                <c:pt idx="9">
                  <c:v>78.260248092077461</c:v>
                </c:pt>
                <c:pt idx="10">
                  <c:v>76.558654634946677</c:v>
                </c:pt>
                <c:pt idx="11">
                  <c:v>73.051060233176742</c:v>
                </c:pt>
                <c:pt idx="12">
                  <c:v>71.428393864817167</c:v>
                </c:pt>
                <c:pt idx="13">
                  <c:v>67.862380987893658</c:v>
                </c:pt>
              </c:numCache>
            </c:numRef>
          </c:val>
        </c:ser>
        <c:ser>
          <c:idx val="2"/>
          <c:order val="1"/>
          <c:tx>
            <c:strRef>
              <c:f>'Cold War Builddown'!$C$9</c:f>
              <c:strCache>
                <c:ptCount val="1"/>
                <c:pt idx="0">
                  <c:v>Operations and Maintenance</c:v>
                </c:pt>
              </c:strCache>
            </c:strRef>
          </c:tx>
          <c:spPr>
            <a:ln w="38100">
              <a:solidFill>
                <a:srgbClr val="FFCC00"/>
              </a:solidFill>
              <a:prstDash val="solid"/>
            </a:ln>
          </c:spPr>
          <c:marker>
            <c:symbol val="none"/>
          </c:marker>
          <c:cat>
            <c:strRef>
              <c:f>'Cold War Builddown'!$D$26:$Q$26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Builddown'!$D$35:$Q$35</c:f>
              <c:numCache>
                <c:formatCode>General</c:formatCode>
                <c:ptCount val="14"/>
                <c:pt idx="0">
                  <c:v>100</c:v>
                </c:pt>
                <c:pt idx="1">
                  <c:v>96.02415761544006</c:v>
                </c:pt>
                <c:pt idx="2">
                  <c:v>98.217725827611062</c:v>
                </c:pt>
                <c:pt idx="3">
                  <c:v>97.308269610334364</c:v>
                </c:pt>
                <c:pt idx="4">
                  <c:v>98.203543274515127</c:v>
                </c:pt>
                <c:pt idx="5">
                  <c:v>97.328361560553418</c:v>
                </c:pt>
                <c:pt idx="6">
                  <c:v>115.75563461015706</c:v>
                </c:pt>
                <c:pt idx="7">
                  <c:v>93.413385966363705</c:v>
                </c:pt>
                <c:pt idx="8">
                  <c:v>92.001630993606028</c:v>
                </c:pt>
                <c:pt idx="9">
                  <c:v>88.853104206308871</c:v>
                </c:pt>
                <c:pt idx="10">
                  <c:v>91.30609495219295</c:v>
                </c:pt>
                <c:pt idx="11">
                  <c:v>88.843058231199251</c:v>
                </c:pt>
                <c:pt idx="12">
                  <c:v>85.562751888052318</c:v>
                </c:pt>
                <c:pt idx="13">
                  <c:v>86.819089716467118</c:v>
                </c:pt>
              </c:numCache>
            </c:numRef>
          </c:val>
        </c:ser>
        <c:ser>
          <c:idx val="3"/>
          <c:order val="2"/>
          <c:tx>
            <c:strRef>
              <c:f>'Cold War Builddown'!$C$10</c:f>
              <c:strCache>
                <c:ptCount val="1"/>
                <c:pt idx="0">
                  <c:v>Procurement</c:v>
                </c:pt>
              </c:strCache>
            </c:strRef>
          </c:tx>
          <c:spPr>
            <a:ln w="38100">
              <a:solidFill>
                <a:schemeClr val="accent3">
                  <a:lumMod val="5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'Cold War Builddown'!$AO$6:$BB$6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Builddown'!$D$36:$Q$36</c:f>
              <c:numCache>
                <c:formatCode>General</c:formatCode>
                <c:ptCount val="14"/>
                <c:pt idx="0">
                  <c:v>100</c:v>
                </c:pt>
                <c:pt idx="1">
                  <c:v>92.655680464298769</c:v>
                </c:pt>
                <c:pt idx="2">
                  <c:v>77.753530015452867</c:v>
                </c:pt>
                <c:pt idx="3">
                  <c:v>74.63697167730291</c:v>
                </c:pt>
                <c:pt idx="4">
                  <c:v>71.326955516496781</c:v>
                </c:pt>
                <c:pt idx="5">
                  <c:v>70.644544843287377</c:v>
                </c:pt>
                <c:pt idx="6">
                  <c:v>60.546400386915643</c:v>
                </c:pt>
                <c:pt idx="7">
                  <c:v>51.92809031177385</c:v>
                </c:pt>
                <c:pt idx="8">
                  <c:v>42.692248711264199</c:v>
                </c:pt>
                <c:pt idx="9">
                  <c:v>35.057152631144355</c:v>
                </c:pt>
                <c:pt idx="10">
                  <c:v>34.086324655255794</c:v>
                </c:pt>
                <c:pt idx="11">
                  <c:v>32.769867764500496</c:v>
                </c:pt>
                <c:pt idx="12">
                  <c:v>32.706168237528516</c:v>
                </c:pt>
                <c:pt idx="13">
                  <c:v>33.769006641265499</c:v>
                </c:pt>
              </c:numCache>
            </c:numRef>
          </c:val>
        </c:ser>
        <c:ser>
          <c:idx val="4"/>
          <c:order val="3"/>
          <c:tx>
            <c:strRef>
              <c:f>'Cold War Builddown'!$C$11</c:f>
              <c:strCache>
                <c:ptCount val="1"/>
                <c:pt idx="0">
                  <c:v>RDT&amp;E</c:v>
                </c:pt>
              </c:strCache>
            </c:strRef>
          </c:tx>
          <c:spPr>
            <a:ln w="38100">
              <a:solidFill>
                <a:srgbClr val="92D050"/>
              </a:solidFill>
              <a:prstDash val="solid"/>
            </a:ln>
          </c:spPr>
          <c:marker>
            <c:symbol val="none"/>
          </c:marker>
          <c:cat>
            <c:strRef>
              <c:f>'Cold War Builddown'!$AO$6:$BB$6</c:f>
              <c:strCache>
                <c:ptCount val="14"/>
                <c:pt idx="0">
                  <c:v>FY85</c:v>
                </c:pt>
                <c:pt idx="1">
                  <c:v>FY86</c:v>
                </c:pt>
                <c:pt idx="2">
                  <c:v>FY87</c:v>
                </c:pt>
                <c:pt idx="3">
                  <c:v>FY88</c:v>
                </c:pt>
                <c:pt idx="4">
                  <c:v>FY89</c:v>
                </c:pt>
                <c:pt idx="5">
                  <c:v>FY90</c:v>
                </c:pt>
                <c:pt idx="6">
                  <c:v>FY91</c:v>
                </c:pt>
                <c:pt idx="7">
                  <c:v>FY92</c:v>
                </c:pt>
                <c:pt idx="8">
                  <c:v>FY93</c:v>
                </c:pt>
                <c:pt idx="9">
                  <c:v>FY94</c:v>
                </c:pt>
                <c:pt idx="10">
                  <c:v>FY95</c:v>
                </c:pt>
                <c:pt idx="11">
                  <c:v>FY96</c:v>
                </c:pt>
                <c:pt idx="12">
                  <c:v>FY97</c:v>
                </c:pt>
                <c:pt idx="13">
                  <c:v>FY98</c:v>
                </c:pt>
              </c:strCache>
            </c:strRef>
          </c:cat>
          <c:val>
            <c:numRef>
              <c:f>'Cold War Builddown'!$D$37:$Q$37</c:f>
              <c:numCache>
                <c:formatCode>General</c:formatCode>
                <c:ptCount val="14"/>
                <c:pt idx="0">
                  <c:v>100</c:v>
                </c:pt>
                <c:pt idx="1">
                  <c:v>104.55041351398899</c:v>
                </c:pt>
                <c:pt idx="2">
                  <c:v>107.45029033960935</c:v>
                </c:pt>
                <c:pt idx="3">
                  <c:v>105.81910962519814</c:v>
                </c:pt>
                <c:pt idx="4">
                  <c:v>104.37796938236849</c:v>
                </c:pt>
                <c:pt idx="5">
                  <c:v>97.636811543198988</c:v>
                </c:pt>
                <c:pt idx="6">
                  <c:v>93.649480907971139</c:v>
                </c:pt>
                <c:pt idx="7">
                  <c:v>92.299841632940343</c:v>
                </c:pt>
                <c:pt idx="8">
                  <c:v>94.383248284356853</c:v>
                </c:pt>
                <c:pt idx="9">
                  <c:v>84.238958296674184</c:v>
                </c:pt>
                <c:pt idx="10">
                  <c:v>82.387823332746748</c:v>
                </c:pt>
                <c:pt idx="11">
                  <c:v>81.838817525954454</c:v>
                </c:pt>
                <c:pt idx="12">
                  <c:v>83.92046454337499</c:v>
                </c:pt>
                <c:pt idx="13">
                  <c:v>84.432518036248453</c:v>
                </c:pt>
              </c:numCache>
            </c:numRef>
          </c:val>
        </c:ser>
        <c:marker val="1"/>
        <c:axId val="113432448"/>
        <c:axId val="113433984"/>
      </c:lineChart>
      <c:catAx>
        <c:axId val="11343244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13433984"/>
        <c:crosses val="autoZero"/>
        <c:auto val="1"/>
        <c:lblAlgn val="ctr"/>
        <c:lblOffset val="100"/>
        <c:tickLblSkip val="1"/>
        <c:tickMarkSkip val="1"/>
      </c:catAx>
      <c:valAx>
        <c:axId val="113433984"/>
        <c:scaling>
          <c:orientation val="minMax"/>
          <c:max val="120"/>
          <c:min val="0"/>
        </c:scaling>
        <c:axPos val="l"/>
        <c:majorGridlines>
          <c:spPr>
            <a:ln w="190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c:spPr>
        </c:majorGridlines>
        <c:numFmt formatCode="#,##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1343244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8100">
      <a:solidFill>
        <a:srgbClr val="808080"/>
      </a:solidFill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0.00298</cdr:x>
      <cdr:y>0.01674</cdr:y>
    </cdr:from>
    <cdr:to>
      <cdr:x>0.42455</cdr:x>
      <cdr:y>0.1239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43" y="85345"/>
          <a:ext cx="3190928" cy="546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>
                  <a:lumMod val="75000"/>
                  <a:lumOff val="25000"/>
                </a:schemeClr>
              </a:solidFill>
            </a:rPr>
            <a:t>National</a:t>
          </a:r>
          <a:r>
            <a:rPr lang="en-US" sz="1400" b="1" baseline="0" dirty="0">
              <a:solidFill>
                <a:schemeClr val="tx1">
                  <a:lumMod val="75000"/>
                  <a:lumOff val="25000"/>
                </a:schemeClr>
              </a:solidFill>
            </a:rPr>
            <a:t> Defense Spending</a:t>
          </a:r>
        </a:p>
        <a:p xmlns:a="http://schemas.openxmlformats.org/drawingml/2006/main">
          <a:r>
            <a:rPr lang="en-US" baseline="0" dirty="0">
              <a:solidFill>
                <a:schemeClr val="tx1">
                  <a:lumMod val="75000"/>
                  <a:lumOff val="25000"/>
                </a:schemeClr>
              </a:solidFill>
            </a:rPr>
            <a:t>in constant FY12 dollars</a:t>
          </a:r>
          <a:endParaRPr lang="en-US" dirty="0">
            <a:solidFill>
              <a:schemeClr val="tx1">
                <a:lumMod val="75000"/>
                <a:lumOff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0.29219</cdr:x>
      <cdr:y>0.42361</cdr:y>
    </cdr:from>
    <cdr:to>
      <cdr:x>0.49854</cdr:x>
      <cdr:y>0.47438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11609" y="2159197"/>
          <a:ext cx="1561835" cy="258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chemeClr val="accent6">
                  <a:lumMod val="75000"/>
                </a:schemeClr>
              </a:solidFill>
            </a:rPr>
            <a:t>Budget Control Act levels</a:t>
          </a:r>
        </a:p>
      </cdr:txBody>
    </cdr:sp>
  </cdr:relSizeAnchor>
  <cdr:relSizeAnchor xmlns:cdr="http://schemas.openxmlformats.org/drawingml/2006/chartDrawing">
    <cdr:from>
      <cdr:x>0.63403</cdr:x>
      <cdr:y>0.32629</cdr:y>
    </cdr:from>
    <cdr:to>
      <cdr:x>0.99861</cdr:x>
      <cdr:y>0.3897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799011" y="1663150"/>
          <a:ext cx="2759528" cy="3232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chemeClr val="accent3">
                  <a:lumMod val="75000"/>
                </a:schemeClr>
              </a:solidFill>
            </a:rPr>
            <a:t>FY13 President's</a:t>
          </a:r>
          <a:r>
            <a:rPr lang="en-US" sz="1000" baseline="0" dirty="0">
              <a:solidFill>
                <a:schemeClr val="accent3">
                  <a:lumMod val="75000"/>
                </a:schemeClr>
              </a:solidFill>
            </a:rPr>
            <a:t> Request</a:t>
          </a:r>
          <a:endParaRPr lang="en-US" sz="1000" dirty="0">
            <a:solidFill>
              <a:schemeClr val="accent3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0.21608</cdr:x>
      <cdr:y>0.28799</cdr:y>
    </cdr:from>
    <cdr:to>
      <cdr:x>0.45971</cdr:x>
      <cdr:y>0.3392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635539" y="1467913"/>
          <a:ext cx="1844052" cy="261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chemeClr val="accent3">
                  <a:lumMod val="50000"/>
                </a:schemeClr>
              </a:solidFill>
            </a:rPr>
            <a:t>FY13 House Budget Alternative</a:t>
          </a:r>
        </a:p>
      </cdr:txBody>
    </cdr:sp>
  </cdr:relSizeAnchor>
  <cdr:relSizeAnchor xmlns:cdr="http://schemas.openxmlformats.org/drawingml/2006/chartDrawing">
    <cdr:from>
      <cdr:x>0.79451</cdr:x>
      <cdr:y>0.02276</cdr:y>
    </cdr:from>
    <cdr:to>
      <cdr:x>0.98125</cdr:x>
      <cdr:y>0.11053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/>
        <a:srcRect xmlns:a="http://schemas.openxmlformats.org/drawingml/2006/main" l="12916" t="20714" r="13921" b="19286"/>
        <a:stretch xmlns:a="http://schemas.openxmlformats.org/drawingml/2006/main"/>
      </cdr:blipFill>
      <cdr:spPr>
        <a:xfrm xmlns:a="http://schemas.openxmlformats.org/drawingml/2006/main">
          <a:off x="6013671" y="116011"/>
          <a:ext cx="1413469" cy="44735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0.41319</cdr:x>
      <cdr:y>0.69051</cdr:y>
    </cdr:from>
    <cdr:to>
      <cdr:x>0.77778</cdr:x>
      <cdr:y>0.8206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889125" y="2022475"/>
          <a:ext cx="1666905" cy="38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>
              <a:solidFill>
                <a:schemeClr val="accent6">
                  <a:lumMod val="75000"/>
                </a:schemeClr>
              </a:solidFill>
            </a:rPr>
            <a:t>Sequester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0.015</cdr:x>
      <cdr:y>0.01837</cdr:y>
    </cdr:from>
    <cdr:to>
      <cdr:x>0.65902</cdr:x>
      <cdr:y>0.16904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310" y="92364"/>
          <a:ext cx="3533351" cy="757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>
                  <a:lumMod val="65000"/>
                  <a:lumOff val="35000"/>
                </a:schemeClr>
              </a:solidFill>
            </a:rPr>
            <a:t>U.S. Defense Builddowns from Height</a:t>
          </a:r>
          <a:r>
            <a:rPr lang="en-US" sz="1400" b="1" baseline="0" dirty="0">
              <a:solidFill>
                <a:schemeClr val="tx1">
                  <a:lumMod val="65000"/>
                  <a:lumOff val="35000"/>
                </a:schemeClr>
              </a:solidFill>
            </a:rPr>
            <a:t> of Defense Spending</a:t>
          </a:r>
        </a:p>
        <a:p xmlns:a="http://schemas.openxmlformats.org/drawingml/2006/main">
          <a:r>
            <a:rPr lang="en-US" sz="1100" i="1" baseline="0" dirty="0">
              <a:solidFill>
                <a:schemeClr val="tx1">
                  <a:lumMod val="65000"/>
                  <a:lumOff val="35000"/>
                </a:schemeClr>
              </a:solidFill>
            </a:rPr>
            <a:t>As percent of highest budget year</a:t>
          </a:r>
          <a:endParaRPr lang="en-US" sz="1100" i="1" dirty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0.2332</cdr:x>
      <cdr:y>0.64095</cdr:y>
    </cdr:from>
    <cdr:to>
      <cdr:x>0.33794</cdr:x>
      <cdr:y>0.70266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23950" y="2176464"/>
          <a:ext cx="504825" cy="209550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</a:rPr>
            <a:t>Korea</a:t>
          </a:r>
        </a:p>
      </cdr:txBody>
    </cdr:sp>
  </cdr:relSizeAnchor>
  <cdr:relSizeAnchor xmlns:cdr="http://schemas.openxmlformats.org/drawingml/2006/chartDrawing">
    <cdr:from>
      <cdr:x>0.62771</cdr:x>
      <cdr:y>0.559</cdr:y>
    </cdr:from>
    <cdr:to>
      <cdr:x>0.73245</cdr:x>
      <cdr:y>0.62071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574800" y="1593850"/>
          <a:ext cx="504825" cy="209550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non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</a:rPr>
            <a:t>Vietnam</a:t>
          </a:r>
        </a:p>
      </cdr:txBody>
    </cdr:sp>
  </cdr:relSizeAnchor>
  <cdr:relSizeAnchor xmlns:cdr="http://schemas.openxmlformats.org/drawingml/2006/chartDrawing">
    <cdr:from>
      <cdr:x>0.3389</cdr:x>
      <cdr:y>0.32504</cdr:y>
    </cdr:from>
    <cdr:to>
      <cdr:x>0.42913</cdr:x>
      <cdr:y>0.44652</cdr:y>
    </cdr:to>
    <cdr:sp macro="" textlink="">
      <cdr:nvSpPr>
        <cdr:cNvPr id="76804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81800" y="1157905"/>
          <a:ext cx="447768" cy="432769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000" b="0" i="0" u="none" strike="noStrike" baseline="0" dirty="0">
              <a:solidFill>
                <a:srgbClr val="333333"/>
              </a:solidFill>
              <a:latin typeface="Calibri"/>
              <a:cs typeface="Calibri"/>
            </a:rPr>
            <a:t>Cold War</a:t>
          </a:r>
        </a:p>
      </cdr:txBody>
    </cdr:sp>
  </cdr:relSizeAnchor>
  <cdr:relSizeAnchor xmlns:cdr="http://schemas.openxmlformats.org/drawingml/2006/chartDrawing">
    <cdr:from>
      <cdr:x>0.6765</cdr:x>
      <cdr:y>0.32764</cdr:y>
    </cdr:from>
    <cdr:to>
      <cdr:x>0.78857</cdr:x>
      <cdr:y>0.36786</cdr:y>
    </cdr:to>
    <cdr:sp macro="" textlink="">
      <cdr:nvSpPr>
        <cdr:cNvPr id="76805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11551" y="1647753"/>
          <a:ext cx="614861" cy="20227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000" dirty="0" smtClean="0">
              <a:solidFill>
                <a:srgbClr val="333333"/>
              </a:solidFill>
              <a:latin typeface="Calibri"/>
              <a:cs typeface="Calibri"/>
            </a:rPr>
            <a:t>Current</a:t>
          </a:r>
        </a:p>
      </cdr:txBody>
    </cdr:sp>
  </cdr:relSizeAnchor>
  <cdr:relSizeAnchor xmlns:cdr="http://schemas.openxmlformats.org/drawingml/2006/chartDrawing">
    <cdr:from>
      <cdr:x>0.015</cdr:x>
      <cdr:y>0.96909</cdr:y>
    </cdr:from>
    <cdr:to>
      <cdr:x>0.51573</cdr:x>
      <cdr:y>0.99966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82310" y="4873745"/>
          <a:ext cx="2747205" cy="153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lIns="0" tIns="0" rIns="0" bIns="0" rtlCol="0" anchor="b" anchorCtr="0"/>
        <a:lstStyle xmlns:a="http://schemas.openxmlformats.org/drawingml/2006/main"/>
        <a:p xmlns:a="http://schemas.openxmlformats.org/drawingml/2006/main">
          <a:r>
            <a:rPr lang="en-US" sz="800" dirty="0">
              <a:solidFill>
                <a:schemeClr val="tx1">
                  <a:lumMod val="65000"/>
                  <a:lumOff val="35000"/>
                </a:schemeClr>
              </a:solidFill>
            </a:rPr>
            <a:t>Source: FY12 </a:t>
          </a:r>
          <a:r>
            <a:rPr lang="en-US" sz="800" dirty="0" err="1">
              <a:solidFill>
                <a:schemeClr val="tx1">
                  <a:lumMod val="65000"/>
                  <a:lumOff val="35000"/>
                </a:schemeClr>
              </a:solidFill>
            </a:rPr>
            <a:t>Greenbook</a:t>
          </a:r>
          <a:r>
            <a:rPr lang="en-US" sz="800" dirty="0">
              <a:solidFill>
                <a:schemeClr val="tx1">
                  <a:lumMod val="65000"/>
                  <a:lumOff val="35000"/>
                </a:schemeClr>
              </a:solidFill>
            </a:rPr>
            <a:t>, Table 6-8, </a:t>
          </a:r>
          <a:r>
            <a:rPr lang="en-US" sz="800" dirty="0" err="1">
              <a:solidFill>
                <a:schemeClr val="tx1">
                  <a:lumMod val="65000"/>
                  <a:lumOff val="35000"/>
                </a:schemeClr>
              </a:solidFill>
            </a:rPr>
            <a:t>DoD</a:t>
          </a:r>
          <a:r>
            <a:rPr lang="en-US" sz="800" dirty="0">
              <a:solidFill>
                <a:schemeClr val="tx1">
                  <a:lumMod val="65000"/>
                  <a:lumOff val="35000"/>
                </a:schemeClr>
              </a:solidFill>
            </a:rPr>
            <a:t> FY13 factsheet</a:t>
          </a:r>
        </a:p>
      </cdr:txBody>
    </cdr:sp>
  </cdr:relSizeAnchor>
  <cdr:relSizeAnchor xmlns:cdr="http://schemas.openxmlformats.org/drawingml/2006/chartDrawing">
    <cdr:from>
      <cdr:x>0.708</cdr:x>
      <cdr:y>0.01837</cdr:y>
    </cdr:from>
    <cdr:to>
      <cdr:x>0.98912</cdr:x>
      <cdr:y>0.09572</cdr:y>
    </cdr:to>
    <cdr:pic>
      <cdr:nvPicPr>
        <cdr:cNvPr id="9" name="Picture 8" descr="PPT Background - Over Slide 13"/>
        <cdr:cNvPicPr preferRelativeResize="0">
          <a:picLocks xmlns:a="http://schemas.openxmlformats.org/drawingml/2006/main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 l="2499" t="89999" r="79167" b="3334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884372" y="92364"/>
          <a:ext cx="1542309" cy="38900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</cdr:x>
      <cdr:y>0.96909</cdr:y>
    </cdr:from>
    <cdr:to>
      <cdr:x>0.46722</cdr:x>
      <cdr:y>0.99858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2310" y="4873745"/>
          <a:ext cx="3762738" cy="148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18288" tIns="22860" rIns="0" bIns="0" anchor="t" upright="1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800" b="0" i="0" u="none" strike="noStrike" baseline="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/>
            </a:rPr>
            <a:t>Source</a:t>
          </a:r>
          <a:r>
            <a:rPr lang="en-US" sz="8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/>
            </a:rPr>
            <a:t>: OMB Historical Tables 5-1 (Deflated according to OMB Historical Table 10-1)</a:t>
          </a:r>
          <a:endParaRPr lang="en-US" sz="800" dirty="0">
            <a:solidFill>
              <a:schemeClr val="tx1">
                <a:lumMod val="65000"/>
                <a:lumOff val="35000"/>
              </a:schemeClr>
            </a:solidFill>
            <a:latin typeface="+mn-lt"/>
          </a:endParaRPr>
        </a:p>
      </cdr:txBody>
    </cdr:sp>
  </cdr:relSizeAnchor>
  <cdr:relSizeAnchor xmlns:cdr="http://schemas.openxmlformats.org/drawingml/2006/chartDrawing">
    <cdr:from>
      <cdr:x>0.815</cdr:x>
      <cdr:y>0.95764</cdr:y>
    </cdr:from>
    <cdr:to>
      <cdr:x>0.99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707115" y="4816138"/>
          <a:ext cx="1440175" cy="213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 anchor="b" anchorCtr="0"/>
        <a:lstStyle xmlns:a="http://schemas.openxmlformats.org/drawingml/2006/main"/>
        <a:p xmlns:a="http://schemas.openxmlformats.org/drawingml/2006/main">
          <a:r>
            <a:rPr lang="en-US" sz="800" dirty="0">
              <a:solidFill>
                <a:schemeClr val="tx1">
                  <a:lumMod val="65000"/>
                  <a:lumOff val="35000"/>
                </a:schemeClr>
              </a:solidFill>
            </a:rPr>
            <a:t>Data for FY12-FY17 is estimated</a:t>
          </a:r>
        </a:p>
      </cdr:txBody>
    </cdr:sp>
  </cdr:relSizeAnchor>
  <cdr:relSizeAnchor xmlns:cdr="http://schemas.openxmlformats.org/drawingml/2006/chartDrawing">
    <cdr:from>
      <cdr:x>0.808</cdr:x>
      <cdr:y>0.01837</cdr:y>
    </cdr:from>
    <cdr:to>
      <cdr:x>0.9954</cdr:x>
      <cdr:y>0.09572</cdr:y>
    </cdr:to>
    <cdr:pic>
      <cdr:nvPicPr>
        <cdr:cNvPr id="5" name="Picture 4" descr="PPT Background - Over Slide 13"/>
        <cdr:cNvPicPr preferRelativeResize="0">
          <a:picLocks xmlns:a="http://schemas.openxmlformats.org/drawingml/2006/main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 l="2499" t="89999" r="79167" b="3334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6649508" y="92364"/>
          <a:ext cx="1542264" cy="3890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0.4785</cdr:x>
      <cdr:y>0.17997</cdr:y>
    </cdr:from>
    <cdr:to>
      <cdr:x>0.60658</cdr:x>
      <cdr:y>0.21516</cdr:y>
    </cdr:to>
    <cdr:sp macro="" textlink="">
      <cdr:nvSpPr>
        <cdr:cNvPr id="11366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37864" y="905105"/>
          <a:ext cx="1054006" cy="176972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/>
            </a:rPr>
            <a:t>Ops &amp; Maintenance</a:t>
          </a:r>
        </a:p>
      </cdr:txBody>
    </cdr:sp>
  </cdr:relSizeAnchor>
  <cdr:relSizeAnchor xmlns:cdr="http://schemas.openxmlformats.org/drawingml/2006/chartDrawing">
    <cdr:from>
      <cdr:x>0.773</cdr:x>
      <cdr:y>0.38491</cdr:y>
    </cdr:from>
    <cdr:to>
      <cdr:x>0.84186</cdr:x>
      <cdr:y>0.4507</cdr:y>
    </cdr:to>
    <cdr:sp macro="" textlink="">
      <cdr:nvSpPr>
        <cdr:cNvPr id="11366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361473" y="1935788"/>
          <a:ext cx="566694" cy="33086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0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rPr>
            <a:t>Military</a:t>
          </a:r>
        </a:p>
        <a:p xmlns:a="http://schemas.openxmlformats.org/drawingml/2006/main">
          <a:pPr algn="ctr" rtl="0">
            <a:defRPr sz="1000"/>
          </a:pPr>
          <a:r>
            <a:rPr lang="en-US" sz="10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rPr>
            <a:t> Personnel</a:t>
          </a:r>
        </a:p>
      </cdr:txBody>
    </cdr:sp>
  </cdr:relSizeAnchor>
  <cdr:relSizeAnchor xmlns:cdr="http://schemas.openxmlformats.org/drawingml/2006/chartDrawing">
    <cdr:from>
      <cdr:x>0.325</cdr:x>
      <cdr:y>0.41927</cdr:y>
    </cdr:from>
    <cdr:to>
      <cdr:x>0.41061</cdr:x>
      <cdr:y>0.45446</cdr:y>
    </cdr:to>
    <cdr:sp macro="" textlink="">
      <cdr:nvSpPr>
        <cdr:cNvPr id="11366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74625" y="2108609"/>
          <a:ext cx="704552" cy="176972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rPr>
            <a:t>Procurement</a:t>
          </a:r>
        </a:p>
      </cdr:txBody>
    </cdr:sp>
  </cdr:relSizeAnchor>
  <cdr:relSizeAnchor xmlns:cdr="http://schemas.openxmlformats.org/drawingml/2006/chartDrawing">
    <cdr:from>
      <cdr:x>0.19943</cdr:x>
      <cdr:y>0.19102</cdr:y>
    </cdr:from>
    <cdr:to>
      <cdr:x>0.23479</cdr:x>
      <cdr:y>0.22621</cdr:y>
    </cdr:to>
    <cdr:sp macro="" textlink="">
      <cdr:nvSpPr>
        <cdr:cNvPr id="113669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41229" y="960678"/>
          <a:ext cx="290977" cy="176972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/>
            </a:rPr>
            <a:t>RDTE</a:t>
          </a:r>
        </a:p>
      </cdr:txBody>
    </cdr:sp>
  </cdr:relSizeAnchor>
  <cdr:relSizeAnchor xmlns:cdr="http://schemas.openxmlformats.org/drawingml/2006/chartDrawing">
    <cdr:from>
      <cdr:x>0.0157</cdr:x>
      <cdr:y>0.96376</cdr:y>
    </cdr:from>
    <cdr:to>
      <cdr:x>0.19403</cdr:x>
      <cdr:y>0.99283</cdr:y>
    </cdr:to>
    <cdr:sp macro="" textlink="">
      <cdr:nvSpPr>
        <cdr:cNvPr id="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205" y="4846942"/>
          <a:ext cx="1467581" cy="146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800" b="0" i="0" u="none" strike="noStrike" baseline="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rPr>
            <a:t>Source: DOD Green Book Table 6-8</a:t>
          </a:r>
        </a:p>
      </cdr:txBody>
    </cdr:sp>
  </cdr:relSizeAnchor>
  <cdr:relSizeAnchor xmlns:cdr="http://schemas.openxmlformats.org/drawingml/2006/chartDrawing">
    <cdr:from>
      <cdr:x>0.808</cdr:x>
      <cdr:y>0.01837</cdr:y>
    </cdr:from>
    <cdr:to>
      <cdr:x>0.9954</cdr:x>
      <cdr:y>0.09572</cdr:y>
    </cdr:to>
    <cdr:pic>
      <cdr:nvPicPr>
        <cdr:cNvPr id="9" name="Picture 8" descr="PPT Background - Over Slide 13"/>
        <cdr:cNvPicPr preferRelativeResize="0">
          <a:picLocks xmlns:a="http://schemas.openxmlformats.org/drawingml/2006/main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 l="2499" t="89999" r="79167" b="3334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6649508" y="92364"/>
          <a:ext cx="1542227" cy="38900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BADE6-9D00-4657-A9A5-3722F84BACD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00CB4-907D-468A-A426-1BCA83C8C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731" indent="-2814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5741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6037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6333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6630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6926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7222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7518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4EAE2C-3B32-4E1A-B682-13153FED2A61}" type="slidenum">
              <a:rPr lang="en-US" smtClean="0"/>
              <a:pPr eaLnBrk="1" hangingPunct="1"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731" indent="-2814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5741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6037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6333" indent="-22514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6630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6926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7222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7518" indent="-2251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CB18E35-A528-465C-A7E8-CAE25AB194CC}" type="slidenum">
              <a:rPr lang="en-US" smtClean="0"/>
              <a:pPr eaLnBrk="1" hangingPunct="1"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028" y="8685072"/>
            <a:ext cx="2972421" cy="45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59" tIns="45030" rIns="90059" bIns="4503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682FFBAD-EB0E-4B9A-846D-3820B267F174}" type="slidenum">
              <a:rPr lang="en-US" sz="1200"/>
              <a:pPr algn="r" eaLnBrk="1" hangingPunct="1"/>
              <a:t>5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028" y="8685072"/>
            <a:ext cx="2972421" cy="45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59" tIns="45030" rIns="90059" bIns="4503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62D7E06-70BA-479B-A6A5-84EEE4F8B0E9}" type="slidenum">
              <a:rPr lang="en-US" sz="1200"/>
              <a:pPr algn="r" eaLnBrk="1" hangingPunct="1"/>
              <a:t>6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028" y="8685072"/>
            <a:ext cx="2972421" cy="45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59" tIns="45030" rIns="90059" bIns="4503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A45F8BF-5833-4984-AFEF-6D7F205E1658}" type="slidenum">
              <a:rPr lang="en-US" sz="1200"/>
              <a:pPr algn="r" eaLnBrk="1" hangingPunct="1"/>
              <a:t>7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3884028" y="8685072"/>
            <a:ext cx="2972421" cy="45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59" tIns="45030" rIns="90059" bIns="4503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A922339-0EB6-49AC-9E3F-1E66D8FF3D1A}" type="slidenum">
              <a:rPr lang="en-US" sz="1200"/>
              <a:pPr algn="r" eaLnBrk="1" hangingPunct="1"/>
              <a:t>8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DACA9-D12B-46B1-9D77-78AD2B4B6BEA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E8B1D-F67B-42C0-8581-6C88BD2BAC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Managing DOD in a Time of Austerity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AABPA Fall Symposium</a:t>
            </a:r>
          </a:p>
          <a:p>
            <a:r>
              <a:rPr lang="en-US" dirty="0" smtClean="0"/>
              <a:t>20 November 2012</a:t>
            </a:r>
          </a:p>
          <a:p>
            <a:r>
              <a:rPr lang="en-US" dirty="0" smtClean="0"/>
              <a:t>Dr. Gordon Adams</a:t>
            </a:r>
          </a:p>
          <a:p>
            <a:r>
              <a:rPr lang="en-US" dirty="0" smtClean="0"/>
              <a:t>American University/Stimson Center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EED36E-8900-4E24-ACAC-27883DC44F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14952531"/>
              </p:ext>
            </p:extLst>
          </p:nvPr>
        </p:nvGraphicFramePr>
        <p:xfrm>
          <a:off x="747395" y="520912"/>
          <a:ext cx="7569060" cy="5097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9430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395" y="520912"/>
            <a:ext cx="7635755" cy="5097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329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041"/>
          <a:stretch>
            <a:fillRect/>
          </a:stretch>
        </p:blipFill>
        <p:spPr bwMode="auto">
          <a:xfrm>
            <a:off x="684258" y="520912"/>
            <a:ext cx="7733182" cy="5097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3870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489540"/>
              </p:ext>
            </p:extLst>
          </p:nvPr>
        </p:nvGraphicFramePr>
        <p:xfrm>
          <a:off x="5954568" y="1931218"/>
          <a:ext cx="2743200" cy="2362201"/>
        </p:xfrm>
        <a:graphic>
          <a:graphicData uri="http://schemas.openxmlformats.org/drawingml/2006/table">
            <a:tbl>
              <a:tblPr/>
              <a:tblGrid>
                <a:gridCol w="1049338"/>
                <a:gridCol w="887412"/>
                <a:gridCol w="806450"/>
              </a:tblGrid>
              <a:tr h="4730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Savings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Y10 % less Y1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Korea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$2.3T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31%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Vietnam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$1.2T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28%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Cold War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$1.0T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31%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$0.3T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43018831"/>
              </p:ext>
            </p:extLst>
          </p:nvPr>
        </p:nvGraphicFramePr>
        <p:xfrm>
          <a:off x="457200" y="571500"/>
          <a:ext cx="5486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57089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51675629"/>
              </p:ext>
            </p:extLst>
          </p:nvPr>
        </p:nvGraphicFramePr>
        <p:xfrm>
          <a:off x="457200" y="5715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19044478"/>
              </p:ext>
            </p:extLst>
          </p:nvPr>
        </p:nvGraphicFramePr>
        <p:xfrm>
          <a:off x="457200" y="5715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45" y="375829"/>
            <a:ext cx="7492820" cy="5343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2183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169</Words>
  <Application>Microsoft Office PowerPoint</Application>
  <PresentationFormat>On-screen Show (4:3)</PresentationFormat>
  <Paragraphs>51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Managing DOD in a Time of Austerity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DOD in a Time of Austerity</dc:title>
  <dc:creator>Dadams</dc:creator>
  <cp:lastModifiedBy>Mariana</cp:lastModifiedBy>
  <cp:revision>1</cp:revision>
  <dcterms:created xsi:type="dcterms:W3CDTF">2012-11-16T18:03:31Z</dcterms:created>
  <dcterms:modified xsi:type="dcterms:W3CDTF">2013-01-10T16:32:36Z</dcterms:modified>
</cp:coreProperties>
</file>